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10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CDECAA77-355D-4645-B883-23CAEBC1BCB8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Bike Safety Facts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22437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400" dirty="0">
                <a:latin typeface="Arial"/>
              </a:rPr>
              <a:t>Bicyclist deaths in 2012: 726 (NHTSA Traffic Safety Facts)</a:t>
            </a:r>
            <a:endParaRPr sz="2400" dirty="0"/>
          </a:p>
          <a:p>
            <a:pPr>
              <a:buSzPct val="45000"/>
              <a:buFont typeface="StarSymbol"/>
              <a:buChar char=""/>
            </a:pPr>
            <a:r>
              <a:rPr lang="en-US" sz="2400" dirty="0">
                <a:latin typeface="Arial"/>
              </a:rPr>
              <a:t>Bicyclist injuries in 2012: 49,000 (NHTSA Traffic Safety Facts)</a:t>
            </a:r>
            <a:endParaRPr sz="2400" dirty="0"/>
          </a:p>
          <a:p>
            <a:pPr>
              <a:buSzPct val="45000"/>
              <a:buFont typeface="StarSymbol"/>
              <a:buChar char=""/>
            </a:pPr>
            <a:r>
              <a:rPr lang="en-US" sz="2400" dirty="0">
                <a:latin typeface="Arial"/>
              </a:rPr>
              <a:t>In 2012, the average age of bicyclists killed in crashes with motor vehicles was 43 years old, up from 32 in 1998, and 24 in 1988.</a:t>
            </a:r>
            <a:endParaRPr sz="2400" dirty="0"/>
          </a:p>
          <a:p>
            <a:pPr>
              <a:buSzPct val="45000"/>
              <a:buFont typeface="StarSymbol"/>
              <a:buChar char=""/>
            </a:pPr>
            <a:r>
              <a:rPr lang="en-US" sz="2400" dirty="0">
                <a:latin typeface="Arial"/>
              </a:rPr>
              <a:t>88 percent of those killed were male.</a:t>
            </a:r>
            <a:endParaRPr sz="2400" dirty="0"/>
          </a:p>
          <a:p>
            <a:pPr>
              <a:buSzPct val="45000"/>
              <a:buFont typeface="StarSymbol"/>
              <a:buChar char=""/>
            </a:pPr>
            <a:r>
              <a:rPr lang="en-US" sz="2400" dirty="0">
                <a:latin typeface="Arial"/>
              </a:rPr>
              <a:t>69 percent of bicyclist fatalities occurred in urban areas.</a:t>
            </a:r>
            <a:endParaRPr sz="2400" dirty="0"/>
          </a:p>
          <a:p>
            <a:pPr>
              <a:buSzPct val="45000"/>
              <a:buFont typeface="StarSymbol"/>
              <a:buChar char=""/>
            </a:pPr>
            <a:r>
              <a:rPr lang="en-US" sz="2400" dirty="0">
                <a:latin typeface="Arial"/>
              </a:rPr>
              <a:t>30 percent of bicyclist fatalities occurred between 4:00 p.m. and 7:59 p.m.</a:t>
            </a:r>
            <a:endParaRPr sz="2400" dirty="0"/>
          </a:p>
          <a:p>
            <a:pPr>
              <a:buSzPct val="45000"/>
              <a:buFont typeface="StarSymbol"/>
              <a:buChar char=""/>
            </a:pPr>
            <a:r>
              <a:rPr lang="en-US" sz="2400" dirty="0">
                <a:latin typeface="Arial"/>
              </a:rPr>
              <a:t>24 </a:t>
            </a:r>
            <a:r>
              <a:rPr lang="en-US" sz="2400" dirty="0" err="1">
                <a:latin typeface="Arial"/>
              </a:rPr>
              <a:t>percnet</a:t>
            </a:r>
            <a:r>
              <a:rPr lang="en-US" sz="2400" dirty="0">
                <a:latin typeface="Arial"/>
              </a:rPr>
              <a:t> of bicyclists killed had blood alcohol concentrations of 0.08 g/</a:t>
            </a:r>
            <a:r>
              <a:rPr lang="en-US" sz="2400" dirty="0" err="1">
                <a:latin typeface="Arial"/>
              </a:rPr>
              <a:t>dL</a:t>
            </a:r>
            <a:r>
              <a:rPr lang="en-US" sz="2400" dirty="0">
                <a:latin typeface="Arial"/>
              </a:rPr>
              <a:t> or higher- National Highway Traffic Safety Administration</a:t>
            </a:r>
            <a:endParaRPr sz="2400" dirty="0"/>
          </a:p>
          <a:p>
            <a:pPr>
              <a:buSzPct val="45000"/>
              <a:buFont typeface="StarSymbol"/>
              <a:buChar char=""/>
            </a:pPr>
            <a:r>
              <a:rPr lang="en-US" sz="2400" dirty="0">
                <a:latin typeface="Arial"/>
              </a:rPr>
              <a:t>Source: http://www.pedbikeinfo.org/data/factsheet_crash.cfm#No1 </a:t>
            </a:r>
            <a:endParaRPr sz="2400" dirty="0"/>
          </a:p>
          <a:p>
            <a:pPr>
              <a:buSzPct val="45000"/>
              <a:buFont typeface="StarSymbol"/>
              <a:buChar char=""/>
            </a:pP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You are the M.V.P.C.</a:t>
            </a:r>
            <a:endParaRPr/>
          </a:p>
        </p:txBody>
      </p:sp>
      <p:pic>
        <p:nvPicPr>
          <p:cNvPr id="42" name="Picture 41"/>
          <p:cNvPicPr/>
          <p:nvPr/>
        </p:nvPicPr>
        <p:blipFill>
          <a:blip r:embed="rId2"/>
          <a:stretch>
            <a:fillRect/>
          </a:stretch>
        </p:blipFill>
        <p:spPr>
          <a:xfrm>
            <a:off x="1263960" y="1463040"/>
            <a:ext cx="8062920" cy="604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167760" y="345960"/>
            <a:ext cx="9744120" cy="1249560"/>
          </a:xfrm>
          <a:prstGeom prst="rect">
            <a:avLst/>
          </a:prstGeom>
        </p:spPr>
        <p:txBody>
          <a:bodyPr/>
          <a:lstStyle/>
          <a:p>
            <a:pPr algn="ctr">
              <a:buSzPct val="45000"/>
              <a:buFont typeface="StarSymbol"/>
              <a:buChar char=""/>
            </a:pPr>
            <a:r>
              <a:rPr lang="en-US" sz="4400">
                <a:latin typeface="Arial"/>
              </a:rPr>
              <a:t>7 Principles of Bicycling and Commuting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430560" y="1679760"/>
            <a:ext cx="8903880" cy="5124240"/>
          </a:xfrm>
          <a:prstGeom prst="rect">
            <a:avLst/>
          </a:prstGeom>
        </p:spPr>
        <p:txBody>
          <a:bodyPr/>
          <a:lstStyle/>
          <a:p>
            <a:endParaRPr dirty="0"/>
          </a:p>
          <a:p>
            <a:pPr>
              <a:buFont typeface="StarSymbol"/>
              <a:buAutoNum type="arabicPeriod"/>
            </a:pPr>
            <a:r>
              <a:rPr lang="en-US" sz="2400" dirty="0">
                <a:latin typeface="Arial"/>
              </a:rPr>
              <a:t>Bicyclists have the right to operate on all Nevada streets, roads, and highways, except where restricted (i.e. freeways, sidewalks)</a:t>
            </a:r>
            <a:endParaRPr sz="2400" dirty="0"/>
          </a:p>
          <a:p>
            <a:pPr>
              <a:buFont typeface="StarSymbol"/>
              <a:buAutoNum type="arabicPeriod"/>
            </a:pPr>
            <a:r>
              <a:rPr lang="en-US" sz="2400" dirty="0">
                <a:latin typeface="Arial"/>
              </a:rPr>
              <a:t>Bicyclists should ride on the road, and must ride in the same direction as traffic.</a:t>
            </a:r>
            <a:endParaRPr sz="2400" dirty="0"/>
          </a:p>
          <a:p>
            <a:pPr>
              <a:buFont typeface="StarSymbol"/>
              <a:buAutoNum type="arabicPeriod"/>
            </a:pPr>
            <a:r>
              <a:rPr lang="en-US" sz="2400" dirty="0">
                <a:latin typeface="Arial"/>
              </a:rPr>
              <a:t>Bicyclists must obey all traffic control signs and signals.</a:t>
            </a:r>
            <a:endParaRPr sz="2400" dirty="0"/>
          </a:p>
          <a:p>
            <a:pPr>
              <a:buFont typeface="StarSymbol"/>
              <a:buAutoNum type="arabicPeriod"/>
            </a:pPr>
            <a:r>
              <a:rPr lang="en-US" sz="2400" dirty="0">
                <a:latin typeface="Arial"/>
              </a:rPr>
              <a:t>Motorists and bicyclists must yield the right-or-way to each other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buFont typeface="StarSymbol"/>
              <a:buAutoNum type="arabicPeriod"/>
            </a:pPr>
            <a:r>
              <a:rPr lang="en-US" sz="2400" dirty="0" smtClean="0"/>
              <a:t>Bicyclists </a:t>
            </a:r>
            <a:r>
              <a:rPr lang="en-US" sz="2400" dirty="0"/>
              <a:t>should signal their turns and ride in a predictable manner.</a:t>
            </a:r>
          </a:p>
          <a:p>
            <a:pPr>
              <a:buFont typeface="StarSymbol"/>
              <a:buAutoNum type="arabicPeriod"/>
            </a:pPr>
            <a:r>
              <a:rPr lang="en-US" sz="2400" dirty="0"/>
              <a:t>Bicyclists must use a headlight and rear reflectors when riding in the dark.  </a:t>
            </a:r>
          </a:p>
          <a:p>
            <a:pPr>
              <a:buFont typeface="StarSymbol"/>
              <a:buAutoNum type="arabicPeriod"/>
            </a:pPr>
            <a:r>
              <a:rPr lang="en-US" sz="2400" dirty="0"/>
              <a:t>Always wear a helmet.  </a:t>
            </a:r>
            <a:r>
              <a:rPr lang="en-US" sz="2400" dirty="0" smtClean="0"/>
              <a:t>Wear </a:t>
            </a:r>
            <a:r>
              <a:rPr lang="en-US" sz="2400" dirty="0"/>
              <a:t>it properly.</a:t>
            </a:r>
          </a:p>
          <a:p>
            <a:pPr>
              <a:buFont typeface="StarSymbol"/>
              <a:buAutoNum type="arabicPeriod"/>
            </a:pPr>
            <a:endParaRPr lang="en-US" sz="2400" dirty="0" smtClean="0">
              <a:latin typeface="Arial"/>
            </a:endParaRPr>
          </a:p>
          <a:p>
            <a:pPr>
              <a:buFont typeface="StarSymbol"/>
              <a:buAutoNum type="arabicPeriod"/>
            </a:pP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/>
          <p:cNvPicPr/>
          <p:nvPr/>
        </p:nvPicPr>
        <p:blipFill>
          <a:blip r:embed="rId2"/>
          <a:stretch>
            <a:fillRect/>
          </a:stretch>
        </p:blipFill>
        <p:spPr>
          <a:xfrm>
            <a:off x="3657600" y="0"/>
            <a:ext cx="6325200" cy="7559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/>
          <p:cNvPicPr/>
          <p:nvPr/>
        </p:nvPicPr>
        <p:blipFill>
          <a:blip r:embed="rId2"/>
          <a:stretch>
            <a:fillRect/>
          </a:stretch>
        </p:blipFill>
        <p:spPr>
          <a:xfrm>
            <a:off x="5303520" y="360"/>
            <a:ext cx="6325200" cy="7559640"/>
          </a:xfrm>
          <a:prstGeom prst="rect">
            <a:avLst/>
          </a:prstGeom>
          <a:ln>
            <a:noFill/>
          </a:ln>
        </p:spPr>
      </p:pic>
      <p:sp>
        <p:nvSpPr>
          <p:cNvPr id="49" name="CustomShape 1"/>
          <p:cNvSpPr/>
          <p:nvPr/>
        </p:nvSpPr>
        <p:spPr>
          <a:xfrm flipV="1">
            <a:off x="9784080" y="3200040"/>
            <a:ext cx="1463040" cy="1097280"/>
          </a:xfrm>
          <a:prstGeom prst="ellipse">
            <a:avLst/>
          </a:prstGeom>
          <a:solidFill>
            <a:srgbClr val="FFFFFF"/>
          </a:solidFill>
          <a:ln w="91440">
            <a:solidFill>
              <a:srgbClr val="FF3333"/>
            </a:solidFill>
            <a:round/>
          </a:ln>
        </p:spPr>
      </p:sp>
      <p:sp>
        <p:nvSpPr>
          <p:cNvPr id="50" name="CustomShape 2"/>
          <p:cNvSpPr/>
          <p:nvPr/>
        </p:nvSpPr>
        <p:spPr>
          <a:xfrm>
            <a:off x="5943600" y="731520"/>
            <a:ext cx="822960" cy="2011680"/>
          </a:xfrm>
          <a:prstGeom prst="ellipse">
            <a:avLst/>
          </a:prstGeom>
          <a:solidFill>
            <a:srgbClr val="FFFFFF"/>
          </a:solidFill>
          <a:ln w="91440">
            <a:solidFill>
              <a:srgbClr val="FF3333"/>
            </a:solidFill>
            <a:round/>
          </a:ln>
        </p:spPr>
      </p:sp>
      <p:sp>
        <p:nvSpPr>
          <p:cNvPr id="51" name="CustomShape 3"/>
          <p:cNvSpPr/>
          <p:nvPr/>
        </p:nvSpPr>
        <p:spPr>
          <a:xfrm flipH="1" flipV="1">
            <a:off x="8961120" y="1188000"/>
            <a:ext cx="1828800" cy="1462680"/>
          </a:xfrm>
          <a:prstGeom prst="ellipse">
            <a:avLst/>
          </a:prstGeom>
          <a:solidFill>
            <a:srgbClr val="FFFFFF"/>
          </a:solidFill>
          <a:ln w="91440">
            <a:solidFill>
              <a:srgbClr val="FF3333"/>
            </a:solidFill>
            <a:round/>
          </a:ln>
        </p:spPr>
      </p:sp>
      <p:sp>
        <p:nvSpPr>
          <p:cNvPr id="52" name="CustomShape 4"/>
          <p:cNvSpPr/>
          <p:nvPr/>
        </p:nvSpPr>
        <p:spPr>
          <a:xfrm flipV="1">
            <a:off x="6858000" y="2377080"/>
            <a:ext cx="822960" cy="548640"/>
          </a:xfrm>
          <a:prstGeom prst="ellipse">
            <a:avLst/>
          </a:prstGeom>
          <a:solidFill>
            <a:srgbClr val="FFFFFF"/>
          </a:solidFill>
          <a:ln w="91440">
            <a:solidFill>
              <a:srgbClr val="FF3333"/>
            </a:solidFill>
            <a:round/>
          </a:ln>
        </p:spPr>
      </p:sp>
      <p:sp>
        <p:nvSpPr>
          <p:cNvPr id="53" name="CustomShape 5"/>
          <p:cNvSpPr/>
          <p:nvPr/>
        </p:nvSpPr>
        <p:spPr>
          <a:xfrm flipV="1">
            <a:off x="6858000" y="5211720"/>
            <a:ext cx="1463040" cy="1188720"/>
          </a:xfrm>
          <a:prstGeom prst="ellipse">
            <a:avLst/>
          </a:prstGeom>
          <a:solidFill>
            <a:srgbClr val="FFFFFF"/>
          </a:solidFill>
          <a:ln w="91440">
            <a:solidFill>
              <a:srgbClr val="FF3333"/>
            </a:solidFill>
            <a:round/>
          </a:ln>
        </p:spPr>
      </p:sp>
      <p:sp>
        <p:nvSpPr>
          <p:cNvPr id="54" name="CustomShape 6"/>
          <p:cNvSpPr/>
          <p:nvPr/>
        </p:nvSpPr>
        <p:spPr>
          <a:xfrm flipV="1">
            <a:off x="8229600" y="2559960"/>
            <a:ext cx="1371600" cy="914400"/>
          </a:xfrm>
          <a:prstGeom prst="ellipse">
            <a:avLst/>
          </a:prstGeom>
          <a:solidFill>
            <a:srgbClr val="FFFFFF"/>
          </a:solidFill>
          <a:ln w="91440">
            <a:solidFill>
              <a:srgbClr val="FF3333"/>
            </a:solidFill>
            <a:round/>
          </a:ln>
        </p:spPr>
      </p:sp>
      <p:sp>
        <p:nvSpPr>
          <p:cNvPr id="55" name="CustomShape 7"/>
          <p:cNvSpPr/>
          <p:nvPr/>
        </p:nvSpPr>
        <p:spPr>
          <a:xfrm flipV="1">
            <a:off x="8412480" y="3931560"/>
            <a:ext cx="1280160" cy="914400"/>
          </a:xfrm>
          <a:prstGeom prst="ellipse">
            <a:avLst/>
          </a:prstGeom>
          <a:solidFill>
            <a:srgbClr val="FFFFFF"/>
          </a:solidFill>
          <a:ln w="91440">
            <a:solidFill>
              <a:srgbClr val="FF3333"/>
            </a:solidFill>
            <a:round/>
          </a:ln>
        </p:spPr>
      </p:sp>
      <p:sp>
        <p:nvSpPr>
          <p:cNvPr id="56" name="CustomShape 8"/>
          <p:cNvSpPr/>
          <p:nvPr/>
        </p:nvSpPr>
        <p:spPr>
          <a:xfrm flipV="1">
            <a:off x="6858000" y="1005480"/>
            <a:ext cx="1463040" cy="914400"/>
          </a:xfrm>
          <a:prstGeom prst="ellipse">
            <a:avLst/>
          </a:prstGeom>
          <a:solidFill>
            <a:srgbClr val="FFFFFF"/>
          </a:solidFill>
          <a:ln w="91440">
            <a:solidFill>
              <a:srgbClr val="FF3333"/>
            </a:solidFill>
            <a:round/>
          </a:ln>
        </p:spPr>
      </p:sp>
      <p:sp>
        <p:nvSpPr>
          <p:cNvPr id="57" name="CustomShape 9"/>
          <p:cNvSpPr/>
          <p:nvPr/>
        </p:nvSpPr>
        <p:spPr>
          <a:xfrm flipV="1">
            <a:off x="5943600" y="914040"/>
            <a:ext cx="822960" cy="548640"/>
          </a:xfrm>
          <a:prstGeom prst="ellipse">
            <a:avLst/>
          </a:prstGeom>
          <a:solidFill>
            <a:srgbClr val="FFFFFF"/>
          </a:solidFill>
          <a:ln w="91440">
            <a:solidFill>
              <a:srgbClr val="FF3333"/>
            </a:solidFill>
            <a:round/>
          </a:ln>
        </p:spPr>
      </p:sp>
      <p:sp>
        <p:nvSpPr>
          <p:cNvPr id="58" name="CustomShape 10"/>
          <p:cNvSpPr/>
          <p:nvPr/>
        </p:nvSpPr>
        <p:spPr>
          <a:xfrm flipV="1">
            <a:off x="6037200" y="1645920"/>
            <a:ext cx="546480" cy="184320"/>
          </a:xfrm>
          <a:prstGeom prst="ellipse">
            <a:avLst/>
          </a:prstGeom>
          <a:solidFill>
            <a:srgbClr val="FFFFFF"/>
          </a:solidFill>
          <a:ln w="91440">
            <a:solidFill>
              <a:srgbClr val="FF3333"/>
            </a:solidFill>
            <a:round/>
          </a:ln>
        </p:spPr>
      </p:sp>
      <p:sp>
        <p:nvSpPr>
          <p:cNvPr id="59" name="CustomShape 11"/>
          <p:cNvSpPr/>
          <p:nvPr/>
        </p:nvSpPr>
        <p:spPr>
          <a:xfrm flipV="1">
            <a:off x="6307200" y="3657240"/>
            <a:ext cx="1282320" cy="912960"/>
          </a:xfrm>
          <a:prstGeom prst="ellipse">
            <a:avLst/>
          </a:prstGeom>
          <a:solidFill>
            <a:srgbClr val="FFFFFF"/>
          </a:solidFill>
          <a:ln w="91440">
            <a:solidFill>
              <a:srgbClr val="FF3333"/>
            </a:solidFill>
            <a:round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365760" y="457200"/>
            <a:ext cx="907164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Route Planning
</a:t>
            </a:r>
            <a:endParaRPr/>
          </a:p>
        </p:txBody>
      </p:sp>
      <p:sp>
        <p:nvSpPr>
          <p:cNvPr id="6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 dirty="0">
                <a:latin typeface="Arial"/>
              </a:rPr>
              <a:t>RTC Bike </a:t>
            </a:r>
            <a:r>
              <a:rPr lang="en-US" sz="2800" dirty="0" err="1">
                <a:latin typeface="Arial"/>
              </a:rPr>
              <a:t>Map:explain</a:t>
            </a:r>
            <a:r>
              <a:rPr lang="en-US" sz="2800" dirty="0">
                <a:latin typeface="Arial"/>
              </a:rPr>
              <a:t> legend and bike facilities on map </a:t>
            </a:r>
            <a:endParaRPr sz="2800" dirty="0"/>
          </a:p>
          <a:p>
            <a:pPr>
              <a:buSzPct val="45000"/>
              <a:buFont typeface="StarSymbol"/>
              <a:buChar char=""/>
            </a:pPr>
            <a:r>
              <a:rPr lang="en-US" sz="2800" dirty="0">
                <a:latin typeface="Arial"/>
              </a:rPr>
              <a:t>Demonstrate residence to employment, employment to other utilitarian travel destination such as the grocery store</a:t>
            </a:r>
            <a:endParaRPr sz="2800" dirty="0"/>
          </a:p>
          <a:p>
            <a:pPr>
              <a:buSzPct val="45000"/>
              <a:buFont typeface="StarSymbol"/>
              <a:buChar char=""/>
            </a:pPr>
            <a:r>
              <a:rPr lang="en-US" sz="2800" dirty="0">
                <a:latin typeface="Arial"/>
              </a:rPr>
              <a:t>Explain benefits of low stress, less car volume, parallel routes.</a:t>
            </a:r>
            <a:endParaRPr sz="2800" dirty="0"/>
          </a:p>
          <a:p>
            <a:pPr>
              <a:buSzPct val="45000"/>
              <a:buFont typeface="StarSymbol"/>
              <a:buChar char=""/>
            </a:pPr>
            <a:r>
              <a:rPr lang="en-US" sz="2800" dirty="0">
                <a:latin typeface="Arial"/>
              </a:rPr>
              <a:t>Demonstrate Google Map Bike Feature</a:t>
            </a:r>
            <a:endParaRPr sz="2800" dirty="0"/>
          </a:p>
          <a:p>
            <a:pPr>
              <a:buSzPct val="45000"/>
              <a:buFont typeface="StarSymbol"/>
              <a:buChar char=""/>
            </a:pPr>
            <a:r>
              <a:rPr lang="en-US" sz="2800" dirty="0">
                <a:latin typeface="Arial"/>
              </a:rPr>
              <a:t>https://developers.google.com/maps/documentation/javascript/examples/layer-bicycling</a:t>
            </a:r>
            <a:endParaRPr sz="2800" dirty="0"/>
          </a:p>
          <a:p>
            <a:pPr>
              <a:buSzPct val="45000"/>
              <a:buFont typeface="StarSymbol"/>
              <a:buChar char=""/>
            </a:pPr>
            <a:r>
              <a:rPr lang="en-US" sz="2800" dirty="0">
                <a:latin typeface="Arial"/>
              </a:rPr>
              <a:t>Have students pair up, highlight routes of residence to work and or other utilitarian destinations. Have them share with group 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Google Maps Route Planning Layer</a:t>
            </a:r>
            <a:endParaRPr/>
          </a:p>
        </p:txBody>
      </p:sp>
      <p:sp>
        <p:nvSpPr>
          <p:cNvPr id="6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https://developers.google.com/maps/documentation/javascript/examples/layer-bicycling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301</Words>
  <Application>Microsoft Office PowerPoint</Application>
  <PresentationFormat>Custom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Sarah Thomas</cp:lastModifiedBy>
  <cp:revision>2</cp:revision>
  <dcterms:modified xsi:type="dcterms:W3CDTF">2015-04-03T00:36:23Z</dcterms:modified>
</cp:coreProperties>
</file>